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Arimo"/>
      <p:regular r:id="rId27"/>
      <p:bold r:id="rId28"/>
      <p:italic r:id="rId29"/>
      <p:boldItalic r:id="rId30"/>
    </p:embeddedFont>
    <p:embeddedFont>
      <p:font typeface="Arimo Medium"/>
      <p:regular r:id="rId31"/>
      <p:bold r:id="rId32"/>
      <p:italic r:id="rId33"/>
      <p:boldItalic r:id="rId34"/>
    </p:embeddedFont>
    <p:embeddedFont>
      <p:font typeface="Helvetica Neue"/>
      <p:regular r:id="rId35"/>
      <p:bold r:id="rId36"/>
      <p:italic r:id="rId37"/>
      <p:boldItalic r:id="rId38"/>
    </p:embeddedFont>
    <p:embeddedFont>
      <p:font typeface="Helvetica Neue Light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bold.fntdata"/><Relationship Id="rId20" Type="http://schemas.openxmlformats.org/officeDocument/2006/relationships/slide" Target="slides/slide15.xml"/><Relationship Id="rId42" Type="http://schemas.openxmlformats.org/officeDocument/2006/relationships/font" Target="fonts/HelveticaNeueLight-boldItalic.fntdata"/><Relationship Id="rId41" Type="http://schemas.openxmlformats.org/officeDocument/2006/relationships/font" Target="fonts/HelveticaNeueLight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Arimo-bold.fntdata"/><Relationship Id="rId27" Type="http://schemas.openxmlformats.org/officeDocument/2006/relationships/font" Target="fonts/Arim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rim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rimoMedium-regular.fntdata"/><Relationship Id="rId30" Type="http://schemas.openxmlformats.org/officeDocument/2006/relationships/font" Target="fonts/Arimo-boldItalic.fntdata"/><Relationship Id="rId11" Type="http://schemas.openxmlformats.org/officeDocument/2006/relationships/slide" Target="slides/slide6.xml"/><Relationship Id="rId33" Type="http://schemas.openxmlformats.org/officeDocument/2006/relationships/font" Target="fonts/ArimoMedium-italic.fntdata"/><Relationship Id="rId10" Type="http://schemas.openxmlformats.org/officeDocument/2006/relationships/slide" Target="slides/slide5.xml"/><Relationship Id="rId32" Type="http://schemas.openxmlformats.org/officeDocument/2006/relationships/font" Target="fonts/ArimoMedium-bold.fntdata"/><Relationship Id="rId13" Type="http://schemas.openxmlformats.org/officeDocument/2006/relationships/slide" Target="slides/slide8.xml"/><Relationship Id="rId35" Type="http://schemas.openxmlformats.org/officeDocument/2006/relationships/font" Target="fonts/HelveticaNeue-regular.fntdata"/><Relationship Id="rId12" Type="http://schemas.openxmlformats.org/officeDocument/2006/relationships/slide" Target="slides/slide7.xml"/><Relationship Id="rId34" Type="http://schemas.openxmlformats.org/officeDocument/2006/relationships/font" Target="fonts/ArimoMedium-boldItalic.fntdata"/><Relationship Id="rId15" Type="http://schemas.openxmlformats.org/officeDocument/2006/relationships/slide" Target="slides/slide10.xml"/><Relationship Id="rId37" Type="http://schemas.openxmlformats.org/officeDocument/2006/relationships/font" Target="fonts/HelveticaNeue-italic.fntdata"/><Relationship Id="rId14" Type="http://schemas.openxmlformats.org/officeDocument/2006/relationships/slide" Target="slides/slide9.xml"/><Relationship Id="rId36" Type="http://schemas.openxmlformats.org/officeDocument/2006/relationships/font" Target="fonts/HelveticaNeue-bold.fntdata"/><Relationship Id="rId17" Type="http://schemas.openxmlformats.org/officeDocument/2006/relationships/slide" Target="slides/slide12.xml"/><Relationship Id="rId39" Type="http://schemas.openxmlformats.org/officeDocument/2006/relationships/font" Target="fonts/HelveticaNeueLight-regular.fntdata"/><Relationship Id="rId16" Type="http://schemas.openxmlformats.org/officeDocument/2006/relationships/slide" Target="slides/slide11.xml"/><Relationship Id="rId38" Type="http://schemas.openxmlformats.org/officeDocument/2006/relationships/font" Target="fonts/HelveticaNeue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38bc57b0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" name="Google Shape;52;g338bc57b0b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38bc57b0b8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3" name="Google Shape;153;g338bc57b0b8_0_3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4c96e9f894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3" name="Google Shape;163;g34c96e9f894_2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4c96e9f89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5" name="Google Shape;175;g34c96e9f894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4c96e9f8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7" name="Google Shape;187;g34c96e9f89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41d0646a8a_29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9" name="Google Shape;199;g341d0646a8a_29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4c96e9f89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1" name="Google Shape;211;g34c96e9f894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4c96e9f89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3" name="Google Shape;223;g34c96e9f894_0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4c96e9f894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5" name="Google Shape;235;g34c96e9f894_0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4c96e9f894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5" name="Google Shape;245;g34c96e9f894_2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4c96e9f89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7" name="Google Shape;257;g34c96e9f894_0_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38bc57b0b8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" name="Google Shape;64;g338bc57b0b8_0_2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38bc57b0b8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7" name="Google Shape;267;g338bc57b0b8_0_2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38bc57b0b8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0" name="Google Shape;280;g338bc57b0b8_0_3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496023ec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" name="Google Shape;77;g3496023ec1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41d0646a8a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" name="Google Shape;89;g341d0646a8a_2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38bc57b0b8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" name="Google Shape;98;g338bc57b0b8_0_2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38bc57b0b8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" name="Google Shape;108;g338bc57b0b8_0_2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41d0646a8a_29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9" name="Google Shape;119;g341d0646a8a_29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38bc57b0b8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" name="Google Shape;131;g338bc57b0b8_0_2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4c96e9f894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" name="Google Shape;142;g34c96e9f894_0_1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9.png"/><Relationship Id="rId5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hyperlink" Target="https://doi.org/10.3390/jcp3020013" TargetMode="External"/><Relationship Id="rId6" Type="http://schemas.openxmlformats.org/officeDocument/2006/relationships/hyperlink" Target="https://doi.org/10.1007/s10044-017-0656-1" TargetMode="External"/><Relationship Id="rId7" Type="http://schemas.openxmlformats.org/officeDocument/2006/relationships/hyperlink" Target="https://journals.plos.org/plosone/article?id=10.1371%2Fjournal.pone.0284449" TargetMode="External"/><Relationship Id="rId8" Type="http://schemas.openxmlformats.org/officeDocument/2006/relationships/hyperlink" Target="https://zslpublications.onlinelibrary.wiley.com/doi/10.1002/rse2.234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slide" Target="/ppt/slides/slide7.xml"/><Relationship Id="rId5" Type="http://schemas.openxmlformats.org/officeDocument/2006/relationships/slide" Target="/ppt/slides/slide6.xml"/><Relationship Id="rId6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slide" Target="/ppt/slides/slide5.xml"/><Relationship Id="rId5" Type="http://schemas.openxmlformats.org/officeDocument/2006/relationships/image" Target="../media/image9.png"/><Relationship Id="rId6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8.png"/><Relationship Id="rId6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01B19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1143000" y="5067300"/>
            <a:ext cx="6858000" cy="762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55" name="Google Shape;55;p13"/>
          <p:cNvSpPr/>
          <p:nvPr/>
        </p:nvSpPr>
        <p:spPr>
          <a:xfrm>
            <a:off x="0" y="5067300"/>
            <a:ext cx="1949038" cy="762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56" name="Google Shape;56;p13"/>
          <p:cNvSpPr/>
          <p:nvPr/>
        </p:nvSpPr>
        <p:spPr>
          <a:xfrm>
            <a:off x="7194962" y="5067300"/>
            <a:ext cx="1949038" cy="79122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57" name="Google Shape;57;p13"/>
          <p:cNvSpPr/>
          <p:nvPr/>
        </p:nvSpPr>
        <p:spPr>
          <a:xfrm>
            <a:off x="3036662" y="431847"/>
            <a:ext cx="3079602" cy="1010790"/>
          </a:xfrm>
          <a:custGeom>
            <a:rect b="b" l="l" r="r" t="t"/>
            <a:pathLst>
              <a:path extrusionOk="0" h="2021581" w="6159204">
                <a:moveTo>
                  <a:pt x="0" y="0"/>
                </a:moveTo>
                <a:lnTo>
                  <a:pt x="6159204" y="0"/>
                </a:lnTo>
                <a:lnTo>
                  <a:pt x="6159204" y="2021582"/>
                </a:lnTo>
                <a:lnTo>
                  <a:pt x="0" y="20215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" name="Google Shape;58;p13"/>
          <p:cNvSpPr txBox="1"/>
          <p:nvPr/>
        </p:nvSpPr>
        <p:spPr>
          <a:xfrm>
            <a:off x="678857" y="1927485"/>
            <a:ext cx="77952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lang="en" sz="2500" u="sng">
                <a:solidFill>
                  <a:schemeClr val="lt1"/>
                </a:solidFill>
              </a:rPr>
              <a:t>Deep</a:t>
            </a:r>
            <a:r>
              <a:rPr b="1" lang="en" sz="2500" u="sng">
                <a:solidFill>
                  <a:schemeClr val="lt1"/>
                </a:solidFill>
              </a:rPr>
              <a:t> Learning-Based Approach for Automated Biometric Identification of Mugger</a:t>
            </a:r>
            <a:endParaRPr b="1" sz="2500" u="sng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lang="en" sz="2500" u="sng">
                <a:solidFill>
                  <a:schemeClr val="lt1"/>
                </a:solidFill>
              </a:rPr>
              <a:t>Crocodiles</a:t>
            </a:r>
            <a:endParaRPr b="1" sz="2700" u="sng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469763" y="3766825"/>
            <a:ext cx="83187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mo Medium"/>
              <a:ea typeface="Arimo Medium"/>
              <a:cs typeface="Arimo Medium"/>
              <a:sym typeface="Arimo Medium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1143000" y="3375350"/>
            <a:ext cx="73194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CSE641 Computer Vision: Modern Methods and Applications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1064063" y="3842963"/>
            <a:ext cx="72642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Group 5: Shalvi Modi, Daksh Shah, Sloka Thakkar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/>
          <p:nvPr/>
        </p:nvSpPr>
        <p:spPr>
          <a:xfrm>
            <a:off x="1143000" y="5067300"/>
            <a:ext cx="6858000" cy="762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156" name="Google Shape;156;p22"/>
          <p:cNvSpPr/>
          <p:nvPr/>
        </p:nvSpPr>
        <p:spPr>
          <a:xfrm>
            <a:off x="0" y="5067300"/>
            <a:ext cx="1949038" cy="762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157" name="Google Shape;157;p22"/>
          <p:cNvSpPr/>
          <p:nvPr/>
        </p:nvSpPr>
        <p:spPr>
          <a:xfrm>
            <a:off x="7194962" y="5067300"/>
            <a:ext cx="1949038" cy="79122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158" name="Google Shape;158;p22"/>
          <p:cNvSpPr txBox="1"/>
          <p:nvPr/>
        </p:nvSpPr>
        <p:spPr>
          <a:xfrm>
            <a:off x="205794" y="47475"/>
            <a:ext cx="7795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lang="en" sz="4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Methodology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2"/>
          <p:cNvSpPr txBox="1"/>
          <p:nvPr/>
        </p:nvSpPr>
        <p:spPr>
          <a:xfrm>
            <a:off x="8669691" y="4839854"/>
            <a:ext cx="3219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388" y="769425"/>
            <a:ext cx="8869226" cy="3979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/>
          <p:nvPr/>
        </p:nvSpPr>
        <p:spPr>
          <a:xfrm>
            <a:off x="1143000" y="5067300"/>
            <a:ext cx="6858000" cy="762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166" name="Google Shape;166;p23"/>
          <p:cNvSpPr/>
          <p:nvPr/>
        </p:nvSpPr>
        <p:spPr>
          <a:xfrm>
            <a:off x="0" y="5067300"/>
            <a:ext cx="1949038" cy="762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167" name="Google Shape;167;p23"/>
          <p:cNvSpPr/>
          <p:nvPr/>
        </p:nvSpPr>
        <p:spPr>
          <a:xfrm>
            <a:off x="7194962" y="5067300"/>
            <a:ext cx="1949038" cy="79122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168" name="Google Shape;168;p23"/>
          <p:cNvSpPr txBox="1"/>
          <p:nvPr/>
        </p:nvSpPr>
        <p:spPr>
          <a:xfrm>
            <a:off x="116869" y="88600"/>
            <a:ext cx="7795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lang="en" sz="4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Results (FeatureNet 64-&gt;144)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p23" title="trai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225" y="968360"/>
            <a:ext cx="4200725" cy="336059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0" name="Google Shape;170;p23" title="confusion_matrix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8150" y="968363"/>
            <a:ext cx="4200725" cy="336057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1" name="Google Shape;171;p23"/>
          <p:cNvSpPr txBox="1"/>
          <p:nvPr/>
        </p:nvSpPr>
        <p:spPr>
          <a:xfrm>
            <a:off x="840538" y="4390350"/>
            <a:ext cx="3068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Fig 3 .Confusion Matrix </a:t>
            </a:r>
            <a:r>
              <a:rPr b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 Data</a:t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" name="Google Shape;172;p23"/>
          <p:cNvSpPr txBox="1"/>
          <p:nvPr/>
        </p:nvSpPr>
        <p:spPr>
          <a:xfrm>
            <a:off x="5304450" y="4390350"/>
            <a:ext cx="3068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Fig 4 .Confusion Matrix </a:t>
            </a:r>
            <a:r>
              <a:rPr b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Data</a:t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/>
          <p:nvPr/>
        </p:nvSpPr>
        <p:spPr>
          <a:xfrm>
            <a:off x="1143000" y="5067300"/>
            <a:ext cx="6858000" cy="762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178" name="Google Shape;178;p24"/>
          <p:cNvSpPr/>
          <p:nvPr/>
        </p:nvSpPr>
        <p:spPr>
          <a:xfrm>
            <a:off x="0" y="5067300"/>
            <a:ext cx="1949038" cy="762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179" name="Google Shape;179;p24"/>
          <p:cNvSpPr/>
          <p:nvPr/>
        </p:nvSpPr>
        <p:spPr>
          <a:xfrm>
            <a:off x="7194962" y="5067300"/>
            <a:ext cx="1949038" cy="79122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180" name="Google Shape;180;p24"/>
          <p:cNvSpPr txBox="1"/>
          <p:nvPr/>
        </p:nvSpPr>
        <p:spPr>
          <a:xfrm>
            <a:off x="116869" y="88600"/>
            <a:ext cx="7795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lang="en" sz="4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Results (FeatureNet 64-&gt;144)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24" title="accuracy_graph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975" y="938425"/>
            <a:ext cx="4409825" cy="3496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2" name="Google Shape;182;p24" title="pred_distribution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3475" y="938425"/>
            <a:ext cx="4098049" cy="34519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3" name="Google Shape;183;p24"/>
          <p:cNvSpPr txBox="1"/>
          <p:nvPr/>
        </p:nvSpPr>
        <p:spPr>
          <a:xfrm>
            <a:off x="840538" y="4390350"/>
            <a:ext cx="3068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Fig 5.Per Class Accuracy vs Overall Accuracy</a:t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4" name="Google Shape;184;p24"/>
          <p:cNvSpPr txBox="1"/>
          <p:nvPr/>
        </p:nvSpPr>
        <p:spPr>
          <a:xfrm>
            <a:off x="5500713" y="4390350"/>
            <a:ext cx="3068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Fig 6.Prediction Confidence Distribution</a:t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/>
          <p:nvPr/>
        </p:nvSpPr>
        <p:spPr>
          <a:xfrm>
            <a:off x="1143000" y="5067300"/>
            <a:ext cx="6858000" cy="762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190" name="Google Shape;190;p25"/>
          <p:cNvSpPr/>
          <p:nvPr/>
        </p:nvSpPr>
        <p:spPr>
          <a:xfrm>
            <a:off x="0" y="5067300"/>
            <a:ext cx="1949038" cy="762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191" name="Google Shape;191;p25"/>
          <p:cNvSpPr/>
          <p:nvPr/>
        </p:nvSpPr>
        <p:spPr>
          <a:xfrm>
            <a:off x="7194962" y="5067300"/>
            <a:ext cx="1949038" cy="79122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192" name="Google Shape;192;p25"/>
          <p:cNvSpPr txBox="1"/>
          <p:nvPr/>
        </p:nvSpPr>
        <p:spPr>
          <a:xfrm>
            <a:off x="116869" y="88600"/>
            <a:ext cx="7795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lang="en" sz="4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Results (FeatureNet 64-&gt;144)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25" title="accuracy_curv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875" y="1108200"/>
            <a:ext cx="4171600" cy="33262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4" name="Google Shape;194;p25" title="lr_curv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6525" y="1108200"/>
            <a:ext cx="4171600" cy="33262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5" name="Google Shape;195;p25"/>
          <p:cNvSpPr txBox="1"/>
          <p:nvPr/>
        </p:nvSpPr>
        <p:spPr>
          <a:xfrm>
            <a:off x="840538" y="4390350"/>
            <a:ext cx="3068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Fig 7.Validation Accuracy</a:t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6" name="Google Shape;196;p25"/>
          <p:cNvSpPr txBox="1"/>
          <p:nvPr/>
        </p:nvSpPr>
        <p:spPr>
          <a:xfrm>
            <a:off x="5478538" y="4390350"/>
            <a:ext cx="3068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Fig 8 .Learning Rate Curve</a:t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/>
          <p:nvPr/>
        </p:nvSpPr>
        <p:spPr>
          <a:xfrm>
            <a:off x="1143000" y="5067300"/>
            <a:ext cx="6858000" cy="762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202" name="Google Shape;202;p26"/>
          <p:cNvSpPr/>
          <p:nvPr/>
        </p:nvSpPr>
        <p:spPr>
          <a:xfrm>
            <a:off x="0" y="5067300"/>
            <a:ext cx="1949038" cy="762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203" name="Google Shape;203;p26"/>
          <p:cNvSpPr/>
          <p:nvPr/>
        </p:nvSpPr>
        <p:spPr>
          <a:xfrm>
            <a:off x="7194962" y="5067300"/>
            <a:ext cx="1949038" cy="79122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204" name="Google Shape;204;p26"/>
          <p:cNvSpPr txBox="1"/>
          <p:nvPr/>
        </p:nvSpPr>
        <p:spPr>
          <a:xfrm>
            <a:off x="148669" y="88625"/>
            <a:ext cx="7795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lang="en" sz="4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Results </a:t>
            </a:r>
            <a:r>
              <a:rPr b="1" lang="en" sz="4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(FeatureNet 64-&gt;144)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6"/>
          <p:cNvSpPr/>
          <p:nvPr/>
        </p:nvSpPr>
        <p:spPr>
          <a:xfrm>
            <a:off x="73373" y="4529211"/>
            <a:ext cx="1024359" cy="449243"/>
          </a:xfrm>
          <a:custGeom>
            <a:rect b="b" l="l" r="r" t="t"/>
            <a:pathLst>
              <a:path extrusionOk="0" h="898485" w="2048718">
                <a:moveTo>
                  <a:pt x="0" y="0"/>
                </a:moveTo>
                <a:lnTo>
                  <a:pt x="2048718" y="0"/>
                </a:lnTo>
                <a:lnTo>
                  <a:pt x="2048718" y="898485"/>
                </a:lnTo>
                <a:lnTo>
                  <a:pt x="0" y="898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4779" l="-72546" r="-72137" t="-164423"/>
            </a:stretch>
          </a:blipFill>
          <a:ln>
            <a:noFill/>
          </a:ln>
        </p:spPr>
      </p:sp>
      <p:sp>
        <p:nvSpPr>
          <p:cNvPr id="206" name="Google Shape;206;p26"/>
          <p:cNvSpPr/>
          <p:nvPr/>
        </p:nvSpPr>
        <p:spPr>
          <a:xfrm>
            <a:off x="197125" y="1011575"/>
            <a:ext cx="8802900" cy="2174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6"/>
          <p:cNvSpPr txBox="1"/>
          <p:nvPr/>
        </p:nvSpPr>
        <p:spPr>
          <a:xfrm>
            <a:off x="170550" y="3396038"/>
            <a:ext cx="8802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This is the output when a test image is passed in 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the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 trained model. The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class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 of the Mugger crocodile is predicted along with the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confidence score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. The confidence score indicates how much confidence the model has in its predictions.</a:t>
            </a:r>
            <a:endParaRPr sz="1600"/>
          </a:p>
        </p:txBody>
      </p:sp>
      <p:pic>
        <p:nvPicPr>
          <p:cNvPr id="208" name="Google Shape;208;p26" title="Add a little bit of body text.png"/>
          <p:cNvPicPr preferRelativeResize="0"/>
          <p:nvPr/>
        </p:nvPicPr>
        <p:blipFill rotWithShape="1">
          <a:blip r:embed="rId5">
            <a:alphaModFix/>
          </a:blip>
          <a:srcRect b="0" l="5524" r="3616" t="0"/>
          <a:stretch/>
        </p:blipFill>
        <p:spPr>
          <a:xfrm>
            <a:off x="245575" y="1033639"/>
            <a:ext cx="8706000" cy="21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/>
          <p:nvPr/>
        </p:nvSpPr>
        <p:spPr>
          <a:xfrm>
            <a:off x="1143000" y="5067300"/>
            <a:ext cx="6858000" cy="762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214" name="Google Shape;214;p27"/>
          <p:cNvSpPr/>
          <p:nvPr/>
        </p:nvSpPr>
        <p:spPr>
          <a:xfrm>
            <a:off x="0" y="5067300"/>
            <a:ext cx="1949038" cy="762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215" name="Google Shape;215;p27"/>
          <p:cNvSpPr/>
          <p:nvPr/>
        </p:nvSpPr>
        <p:spPr>
          <a:xfrm>
            <a:off x="7194962" y="5067300"/>
            <a:ext cx="1949038" cy="79122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216" name="Google Shape;216;p27"/>
          <p:cNvSpPr txBox="1"/>
          <p:nvPr/>
        </p:nvSpPr>
        <p:spPr>
          <a:xfrm>
            <a:off x="116869" y="88600"/>
            <a:ext cx="7795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lang="en" sz="4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Results (FeatureNet 128-&gt;144)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7"/>
          <p:cNvSpPr txBox="1"/>
          <p:nvPr/>
        </p:nvSpPr>
        <p:spPr>
          <a:xfrm>
            <a:off x="840538" y="4390350"/>
            <a:ext cx="3068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Fig 9 .Confusion Matrix </a:t>
            </a:r>
            <a:r>
              <a:rPr b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 Data</a:t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8" name="Google Shape;218;p27"/>
          <p:cNvSpPr txBox="1"/>
          <p:nvPr/>
        </p:nvSpPr>
        <p:spPr>
          <a:xfrm>
            <a:off x="5260150" y="4390350"/>
            <a:ext cx="3068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Fig 10 .Confusion Matrix </a:t>
            </a:r>
            <a:r>
              <a:rPr b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Data</a:t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9" name="Google Shape;219;p27" title="trai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025" y="968375"/>
            <a:ext cx="3997500" cy="342197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0" name="Google Shape;220;p27" title="confusion_matrix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3150" y="968375"/>
            <a:ext cx="4277477" cy="342197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/>
          <p:nvPr/>
        </p:nvSpPr>
        <p:spPr>
          <a:xfrm>
            <a:off x="1143000" y="5067300"/>
            <a:ext cx="6858000" cy="762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226" name="Google Shape;226;p28"/>
          <p:cNvSpPr/>
          <p:nvPr/>
        </p:nvSpPr>
        <p:spPr>
          <a:xfrm>
            <a:off x="0" y="5067300"/>
            <a:ext cx="1949038" cy="762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227" name="Google Shape;227;p28"/>
          <p:cNvSpPr/>
          <p:nvPr/>
        </p:nvSpPr>
        <p:spPr>
          <a:xfrm>
            <a:off x="7194962" y="5067300"/>
            <a:ext cx="1949038" cy="79122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228" name="Google Shape;228;p28"/>
          <p:cNvSpPr txBox="1"/>
          <p:nvPr/>
        </p:nvSpPr>
        <p:spPr>
          <a:xfrm>
            <a:off x="116869" y="88600"/>
            <a:ext cx="7795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lang="en" sz="4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Results (FeatureNet 128-&gt;144)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8"/>
          <p:cNvSpPr txBox="1"/>
          <p:nvPr/>
        </p:nvSpPr>
        <p:spPr>
          <a:xfrm>
            <a:off x="840538" y="4390350"/>
            <a:ext cx="3068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Fig 11 .Per Class Accuracy vs Overall Accuracy</a:t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0" name="Google Shape;230;p28"/>
          <p:cNvSpPr txBox="1"/>
          <p:nvPr/>
        </p:nvSpPr>
        <p:spPr>
          <a:xfrm>
            <a:off x="5500713" y="4390350"/>
            <a:ext cx="3068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Fig 12 .Prediction Confidence Distribution</a:t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1" name="Google Shape;231;p28" title="accuracy_graph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875" y="938425"/>
            <a:ext cx="4570300" cy="34519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2" name="Google Shape;232;p28" title="pred_distribution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7175" y="938425"/>
            <a:ext cx="4252725" cy="34519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/>
          <p:nvPr/>
        </p:nvSpPr>
        <p:spPr>
          <a:xfrm>
            <a:off x="1143000" y="5067300"/>
            <a:ext cx="6858000" cy="762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238" name="Google Shape;238;p29"/>
          <p:cNvSpPr/>
          <p:nvPr/>
        </p:nvSpPr>
        <p:spPr>
          <a:xfrm>
            <a:off x="0" y="5067300"/>
            <a:ext cx="1949038" cy="762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239" name="Google Shape;239;p29"/>
          <p:cNvSpPr/>
          <p:nvPr/>
        </p:nvSpPr>
        <p:spPr>
          <a:xfrm>
            <a:off x="7194962" y="5067300"/>
            <a:ext cx="1949038" cy="79122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240" name="Google Shape;240;p29"/>
          <p:cNvSpPr txBox="1"/>
          <p:nvPr/>
        </p:nvSpPr>
        <p:spPr>
          <a:xfrm>
            <a:off x="116869" y="88600"/>
            <a:ext cx="7795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lang="en" sz="4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Results (FeatureNet 128-&gt;144)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9"/>
          <p:cNvSpPr txBox="1"/>
          <p:nvPr/>
        </p:nvSpPr>
        <p:spPr>
          <a:xfrm>
            <a:off x="3092100" y="4185550"/>
            <a:ext cx="3068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Fig 13.Training and Validation Loss</a:t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2" name="Google Shape;242;p29" title="loss_curv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9925" y="859550"/>
            <a:ext cx="6372475" cy="318625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"/>
          <p:cNvSpPr/>
          <p:nvPr/>
        </p:nvSpPr>
        <p:spPr>
          <a:xfrm>
            <a:off x="1143000" y="5067300"/>
            <a:ext cx="6858000" cy="762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248" name="Google Shape;248;p30"/>
          <p:cNvSpPr/>
          <p:nvPr/>
        </p:nvSpPr>
        <p:spPr>
          <a:xfrm>
            <a:off x="0" y="5067300"/>
            <a:ext cx="1949038" cy="762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249" name="Google Shape;249;p30"/>
          <p:cNvSpPr/>
          <p:nvPr/>
        </p:nvSpPr>
        <p:spPr>
          <a:xfrm>
            <a:off x="7194962" y="5067300"/>
            <a:ext cx="1949038" cy="79122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250" name="Google Shape;250;p30"/>
          <p:cNvSpPr txBox="1"/>
          <p:nvPr/>
        </p:nvSpPr>
        <p:spPr>
          <a:xfrm>
            <a:off x="148669" y="88625"/>
            <a:ext cx="7795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lang="en" sz="4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Results </a:t>
            </a:r>
            <a:r>
              <a:rPr b="1" lang="en" sz="4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(FeatureNet 128-&gt;144)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0"/>
          <p:cNvSpPr/>
          <p:nvPr/>
        </p:nvSpPr>
        <p:spPr>
          <a:xfrm>
            <a:off x="73373" y="4529211"/>
            <a:ext cx="1024359" cy="449243"/>
          </a:xfrm>
          <a:custGeom>
            <a:rect b="b" l="l" r="r" t="t"/>
            <a:pathLst>
              <a:path extrusionOk="0" h="898485" w="2048718">
                <a:moveTo>
                  <a:pt x="0" y="0"/>
                </a:moveTo>
                <a:lnTo>
                  <a:pt x="2048718" y="0"/>
                </a:lnTo>
                <a:lnTo>
                  <a:pt x="2048718" y="898485"/>
                </a:lnTo>
                <a:lnTo>
                  <a:pt x="0" y="898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4779" l="-72546" r="-72137" t="-164423"/>
            </a:stretch>
          </a:blipFill>
          <a:ln>
            <a:noFill/>
          </a:ln>
        </p:spPr>
      </p:sp>
      <p:sp>
        <p:nvSpPr>
          <p:cNvPr id="252" name="Google Shape;252;p30"/>
          <p:cNvSpPr/>
          <p:nvPr/>
        </p:nvSpPr>
        <p:spPr>
          <a:xfrm>
            <a:off x="197125" y="1011575"/>
            <a:ext cx="8802900" cy="2174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0"/>
          <p:cNvSpPr txBox="1"/>
          <p:nvPr/>
        </p:nvSpPr>
        <p:spPr>
          <a:xfrm>
            <a:off x="170550" y="3396038"/>
            <a:ext cx="8802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This is the output when a test image is passed in the trained model. The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class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 of the Mugger crocodile is predicted along with the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confidence score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. The confidence score indicates how much confidence the model has in its predictions.</a:t>
            </a:r>
            <a:endParaRPr sz="1600"/>
          </a:p>
        </p:txBody>
      </p:sp>
      <p:pic>
        <p:nvPicPr>
          <p:cNvPr id="254" name="Google Shape;25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125" y="1011575"/>
            <a:ext cx="8802902" cy="2174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/>
          <p:nvPr/>
        </p:nvSpPr>
        <p:spPr>
          <a:xfrm>
            <a:off x="1143000" y="5067300"/>
            <a:ext cx="6858000" cy="762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260" name="Google Shape;260;p31"/>
          <p:cNvSpPr/>
          <p:nvPr/>
        </p:nvSpPr>
        <p:spPr>
          <a:xfrm>
            <a:off x="0" y="5067300"/>
            <a:ext cx="1949038" cy="762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261" name="Google Shape;261;p31"/>
          <p:cNvSpPr/>
          <p:nvPr/>
        </p:nvSpPr>
        <p:spPr>
          <a:xfrm>
            <a:off x="7194962" y="5067300"/>
            <a:ext cx="1949038" cy="79122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262" name="Google Shape;262;p31"/>
          <p:cNvSpPr txBox="1"/>
          <p:nvPr/>
        </p:nvSpPr>
        <p:spPr>
          <a:xfrm>
            <a:off x="148669" y="88625"/>
            <a:ext cx="7795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lang="en" sz="4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Comparison of Architecture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1"/>
          <p:cNvSpPr/>
          <p:nvPr/>
        </p:nvSpPr>
        <p:spPr>
          <a:xfrm>
            <a:off x="73373" y="4529211"/>
            <a:ext cx="1024359" cy="449243"/>
          </a:xfrm>
          <a:custGeom>
            <a:rect b="b" l="l" r="r" t="t"/>
            <a:pathLst>
              <a:path extrusionOk="0" h="898485" w="2048718">
                <a:moveTo>
                  <a:pt x="0" y="0"/>
                </a:moveTo>
                <a:lnTo>
                  <a:pt x="2048718" y="0"/>
                </a:lnTo>
                <a:lnTo>
                  <a:pt x="2048718" y="898485"/>
                </a:lnTo>
                <a:lnTo>
                  <a:pt x="0" y="898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4779" l="-72546" r="-72137" t="-164423"/>
            </a:stretch>
          </a:blipFill>
          <a:ln>
            <a:noFill/>
          </a:ln>
        </p:spPr>
      </p:sp>
      <p:pic>
        <p:nvPicPr>
          <p:cNvPr id="264" name="Google Shape;26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175" y="872225"/>
            <a:ext cx="8319514" cy="3504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1143000" y="5067300"/>
            <a:ext cx="6858000" cy="762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67" name="Google Shape;67;p14"/>
          <p:cNvSpPr/>
          <p:nvPr/>
        </p:nvSpPr>
        <p:spPr>
          <a:xfrm>
            <a:off x="0" y="5067300"/>
            <a:ext cx="1949038" cy="762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68" name="Google Shape;68;p14"/>
          <p:cNvSpPr/>
          <p:nvPr/>
        </p:nvSpPr>
        <p:spPr>
          <a:xfrm>
            <a:off x="7194962" y="5067300"/>
            <a:ext cx="1949038" cy="79122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69" name="Google Shape;69;p14"/>
          <p:cNvSpPr/>
          <p:nvPr/>
        </p:nvSpPr>
        <p:spPr>
          <a:xfrm>
            <a:off x="-2" y="4529211"/>
            <a:ext cx="1024359" cy="449243"/>
          </a:xfrm>
          <a:custGeom>
            <a:rect b="b" l="l" r="r" t="t"/>
            <a:pathLst>
              <a:path extrusionOk="0" h="898485" w="2048718">
                <a:moveTo>
                  <a:pt x="0" y="0"/>
                </a:moveTo>
                <a:lnTo>
                  <a:pt x="2048718" y="0"/>
                </a:lnTo>
                <a:lnTo>
                  <a:pt x="2048718" y="898485"/>
                </a:lnTo>
                <a:lnTo>
                  <a:pt x="0" y="898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4779" l="-72546" r="-72137" t="-164423"/>
            </a:stretch>
          </a:blipFill>
          <a:ln>
            <a:noFill/>
          </a:ln>
        </p:spPr>
      </p:sp>
      <p:sp>
        <p:nvSpPr>
          <p:cNvPr id="70" name="Google Shape;70;p14"/>
          <p:cNvSpPr txBox="1"/>
          <p:nvPr/>
        </p:nvSpPr>
        <p:spPr>
          <a:xfrm>
            <a:off x="205807" y="123613"/>
            <a:ext cx="7795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lang="en" sz="4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Problem Statement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6337" y="936737"/>
            <a:ext cx="6184937" cy="331326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2" name="Google Shape;72;p14"/>
          <p:cNvSpPr txBox="1"/>
          <p:nvPr/>
        </p:nvSpPr>
        <p:spPr>
          <a:xfrm>
            <a:off x="2886350" y="4276900"/>
            <a:ext cx="618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Fig.1 [3] Class Identification Flow Chart</a:t>
            </a:r>
            <a:endParaRPr sz="7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954163" y="4645163"/>
            <a:ext cx="779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[3]Ghosal, Ratna &amp; Shah, Supan &amp; Patel, Arpit &amp; Patel, Vaishwi &amp; Raval, Mehul &amp; Desai, Brinky. (2022). Identification of free-ranging mugger crocodiles by applying deep learning methods on UAV imagery. 10.5061/dryad.s4mw6m98n.</a:t>
            </a:r>
            <a:endParaRPr sz="700"/>
          </a:p>
        </p:txBody>
      </p:sp>
      <p:sp>
        <p:nvSpPr>
          <p:cNvPr id="74" name="Google Shape;74;p14"/>
          <p:cNvSpPr txBox="1"/>
          <p:nvPr/>
        </p:nvSpPr>
        <p:spPr>
          <a:xfrm>
            <a:off x="205800" y="1308079"/>
            <a:ext cx="2392500" cy="25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Using a </a:t>
            </a:r>
            <a:r>
              <a:rPr b="1"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deep learning approach </a:t>
            </a: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 automate the biometric identification of Mugger crocodiles, improve accuracy, and analyze the impact of new seasonal data on the model's performance.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/>
          <p:nvPr/>
        </p:nvSpPr>
        <p:spPr>
          <a:xfrm>
            <a:off x="1143000" y="5067300"/>
            <a:ext cx="6858000" cy="762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270" name="Google Shape;270;p32"/>
          <p:cNvSpPr/>
          <p:nvPr/>
        </p:nvSpPr>
        <p:spPr>
          <a:xfrm>
            <a:off x="0" y="5067300"/>
            <a:ext cx="1949038" cy="762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271" name="Google Shape;271;p32"/>
          <p:cNvSpPr/>
          <p:nvPr/>
        </p:nvSpPr>
        <p:spPr>
          <a:xfrm>
            <a:off x="7194962" y="5067300"/>
            <a:ext cx="1949038" cy="79122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272" name="Google Shape;272;p32"/>
          <p:cNvSpPr/>
          <p:nvPr/>
        </p:nvSpPr>
        <p:spPr>
          <a:xfrm>
            <a:off x="73373" y="4529211"/>
            <a:ext cx="1024359" cy="449243"/>
          </a:xfrm>
          <a:custGeom>
            <a:rect b="b" l="l" r="r" t="t"/>
            <a:pathLst>
              <a:path extrusionOk="0" h="898485" w="2048718">
                <a:moveTo>
                  <a:pt x="0" y="0"/>
                </a:moveTo>
                <a:lnTo>
                  <a:pt x="2048718" y="0"/>
                </a:lnTo>
                <a:lnTo>
                  <a:pt x="2048718" y="898485"/>
                </a:lnTo>
                <a:lnTo>
                  <a:pt x="0" y="898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4779" l="-72546" r="-72137" t="-164423"/>
            </a:stretch>
          </a:blipFill>
          <a:ln>
            <a:noFill/>
          </a:ln>
        </p:spPr>
      </p:sp>
      <p:sp>
        <p:nvSpPr>
          <p:cNvPr id="273" name="Google Shape;273;p32"/>
          <p:cNvSpPr txBox="1"/>
          <p:nvPr/>
        </p:nvSpPr>
        <p:spPr>
          <a:xfrm>
            <a:off x="269107" y="199713"/>
            <a:ext cx="7795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lang="en" sz="4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Future Scope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2"/>
          <p:cNvSpPr txBox="1"/>
          <p:nvPr/>
        </p:nvSpPr>
        <p:spPr>
          <a:xfrm>
            <a:off x="8669691" y="4839854"/>
            <a:ext cx="3219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2"/>
          <p:cNvSpPr txBox="1"/>
          <p:nvPr/>
        </p:nvSpPr>
        <p:spPr>
          <a:xfrm>
            <a:off x="73375" y="1091900"/>
            <a:ext cx="3897600" cy="29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Future work can replace YOLO v11-based bounding box detection with advanced image segmentation methods, enabling more precise localization and improved accuracy in classical machine learning-based mugger identification . Moreover the future work also involves system deployment.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76" name="Google Shape;27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4325" y="791750"/>
            <a:ext cx="5349426" cy="319220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2"/>
          <p:cNvSpPr txBox="1"/>
          <p:nvPr/>
        </p:nvSpPr>
        <p:spPr>
          <a:xfrm>
            <a:off x="6180663" y="4095750"/>
            <a:ext cx="15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Fig.14 [3]</a:t>
            </a:r>
            <a:endParaRPr sz="7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/>
          <p:cNvSpPr/>
          <p:nvPr/>
        </p:nvSpPr>
        <p:spPr>
          <a:xfrm>
            <a:off x="1143000" y="5067300"/>
            <a:ext cx="6858000" cy="762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283" name="Google Shape;283;p33"/>
          <p:cNvSpPr/>
          <p:nvPr/>
        </p:nvSpPr>
        <p:spPr>
          <a:xfrm>
            <a:off x="0" y="5067300"/>
            <a:ext cx="1949038" cy="762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284" name="Google Shape;284;p33"/>
          <p:cNvSpPr/>
          <p:nvPr/>
        </p:nvSpPr>
        <p:spPr>
          <a:xfrm>
            <a:off x="7194962" y="5067300"/>
            <a:ext cx="1949038" cy="79122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285" name="Google Shape;285;p33"/>
          <p:cNvSpPr/>
          <p:nvPr/>
        </p:nvSpPr>
        <p:spPr>
          <a:xfrm>
            <a:off x="269110" y="4529211"/>
            <a:ext cx="1024359" cy="449243"/>
          </a:xfrm>
          <a:custGeom>
            <a:rect b="b" l="l" r="r" t="t"/>
            <a:pathLst>
              <a:path extrusionOk="0" h="898485" w="2048718">
                <a:moveTo>
                  <a:pt x="0" y="0"/>
                </a:moveTo>
                <a:lnTo>
                  <a:pt x="2048718" y="0"/>
                </a:lnTo>
                <a:lnTo>
                  <a:pt x="2048718" y="898485"/>
                </a:lnTo>
                <a:lnTo>
                  <a:pt x="0" y="898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4779" l="-72546" r="-72137" t="-164423"/>
            </a:stretch>
          </a:blipFill>
          <a:ln>
            <a:noFill/>
          </a:ln>
        </p:spPr>
      </p:sp>
      <p:sp>
        <p:nvSpPr>
          <p:cNvPr id="286" name="Google Shape;286;p33"/>
          <p:cNvSpPr txBox="1"/>
          <p:nvPr/>
        </p:nvSpPr>
        <p:spPr>
          <a:xfrm>
            <a:off x="205794" y="194375"/>
            <a:ext cx="7795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lang="en" sz="4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References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3"/>
          <p:cNvSpPr txBox="1"/>
          <p:nvPr/>
        </p:nvSpPr>
        <p:spPr>
          <a:xfrm>
            <a:off x="8191229" y="4778841"/>
            <a:ext cx="3219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3"/>
          <p:cNvSpPr txBox="1"/>
          <p:nvPr/>
        </p:nvSpPr>
        <p:spPr>
          <a:xfrm>
            <a:off x="76213" y="817775"/>
            <a:ext cx="8720700" cy="3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[1]Kokal, S., Vanamala, M., &amp; Dave, R. (2023). Deep Learning and Machine Learning, Better Together Than Apart: A Review on Biometrics Mobile Authentication. Journal of Cybersecurity and Privacy, 3(2), 227-258. </a:t>
            </a: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https://doi.org/10.3390/jcp3020013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[2]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Al-Waisy, A.S., Qahwaji, R., Ipson, S. et al. A multi-biometric iris recognition system based on a deep learning approach. Pattern Anal Applic 21, 783–802 (2018). </a:t>
            </a: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https://doi.org/10.1007/s10044-017-0656-1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[3]Ghosal, Ratna &amp; Shah, Supan &amp; Patel, Arpit &amp; Patel, Vaishwi &amp; Raval, Mehul &amp; Desai, Brinky. (2022). Identification of free-ranging mugger crocodiles by applying deep learning methods on UAV imagery. 10.5061/dryad.s4mw6m98n.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[4]Alexandre Delplanque, Samuel Foucher, Jérôme Théau, Elsa Bussière, Cédric Vermeulen, Philippe Lejeune,From crowd to herd counting: How to precisely detect and count African mammals using aerial imagery and deep learning?,ISPRS Journal of Photogrammetry and Remote Sensing,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[5]Moreni, M., Theau, J., &amp; Foucher, S. (n.d.). Do you get what you see? insights of using map to select architectures of pretrained neural networks for automated aerial animal detection. PLOS ONE. </a:t>
            </a: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https://journals.plos.org/plosone/article?id=10.1371%2Fjournal.pone.0284449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[6]Multispecies detection and identification of African mammals in aerial imagery using convolutional neural networks - Delplanque - 2022 - remote sensing in ecology and Conservation - Wiley Online Library. (n.d.). </a:t>
            </a: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https://zslpublications.onlinelibrary.wiley.com/doi/10.1002/rse2.234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/>
          <p:nvPr/>
        </p:nvSpPr>
        <p:spPr>
          <a:xfrm>
            <a:off x="1143000" y="5067300"/>
            <a:ext cx="6858000" cy="762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80" name="Google Shape;80;p15"/>
          <p:cNvSpPr/>
          <p:nvPr/>
        </p:nvSpPr>
        <p:spPr>
          <a:xfrm>
            <a:off x="0" y="5067300"/>
            <a:ext cx="1949038" cy="762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81" name="Google Shape;81;p15"/>
          <p:cNvSpPr/>
          <p:nvPr/>
        </p:nvSpPr>
        <p:spPr>
          <a:xfrm>
            <a:off x="7194962" y="5067300"/>
            <a:ext cx="1949038" cy="79122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82" name="Google Shape;82;p15"/>
          <p:cNvSpPr/>
          <p:nvPr/>
        </p:nvSpPr>
        <p:spPr>
          <a:xfrm>
            <a:off x="73373" y="4529211"/>
            <a:ext cx="1024359" cy="449243"/>
          </a:xfrm>
          <a:custGeom>
            <a:rect b="b" l="l" r="r" t="t"/>
            <a:pathLst>
              <a:path extrusionOk="0" h="898485" w="2048718">
                <a:moveTo>
                  <a:pt x="0" y="0"/>
                </a:moveTo>
                <a:lnTo>
                  <a:pt x="2048718" y="0"/>
                </a:lnTo>
                <a:lnTo>
                  <a:pt x="2048718" y="898485"/>
                </a:lnTo>
                <a:lnTo>
                  <a:pt x="0" y="898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4779" l="-72546" r="-72137" t="-164423"/>
            </a:stretch>
          </a:blipFill>
          <a:ln>
            <a:noFill/>
          </a:ln>
        </p:spPr>
      </p:sp>
      <p:sp>
        <p:nvSpPr>
          <p:cNvPr id="83" name="Google Shape;83;p15"/>
          <p:cNvSpPr txBox="1"/>
          <p:nvPr/>
        </p:nvSpPr>
        <p:spPr>
          <a:xfrm>
            <a:off x="269107" y="199713"/>
            <a:ext cx="7795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lang="en" sz="4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Feedback </a:t>
            </a:r>
            <a:r>
              <a:rPr b="1" lang="en" sz="4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received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181859" y="917100"/>
            <a:ext cx="82587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 Light"/>
              <a:buChar char="●"/>
            </a:pP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To measure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inference time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 for mugger detection in deep learning approach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 Light"/>
              <a:buChar char="●"/>
            </a:pP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Comparison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 of the results 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obtained from the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deep learning approach 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with the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machine learning approach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 Light"/>
              <a:buChar char="●"/>
            </a:pP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Incorporation of the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new season data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 and obtain the results.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4319" y="1994700"/>
            <a:ext cx="6355363" cy="2767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6" name="Google Shape;86;p15"/>
          <p:cNvSpPr txBox="1"/>
          <p:nvPr/>
        </p:nvSpPr>
        <p:spPr>
          <a:xfrm>
            <a:off x="2867363" y="4734900"/>
            <a:ext cx="3068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Fig 2 .</a:t>
            </a:r>
            <a:r>
              <a:rPr b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New Data </a:t>
            </a: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Description</a:t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1143000" y="5067300"/>
            <a:ext cx="6858000" cy="762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92" name="Google Shape;92;p16"/>
          <p:cNvSpPr/>
          <p:nvPr/>
        </p:nvSpPr>
        <p:spPr>
          <a:xfrm>
            <a:off x="0" y="5067300"/>
            <a:ext cx="1949038" cy="762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93" name="Google Shape;93;p16"/>
          <p:cNvSpPr/>
          <p:nvPr/>
        </p:nvSpPr>
        <p:spPr>
          <a:xfrm>
            <a:off x="7194962" y="5067300"/>
            <a:ext cx="1949038" cy="79122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94" name="Google Shape;94;p16"/>
          <p:cNvSpPr txBox="1"/>
          <p:nvPr/>
        </p:nvSpPr>
        <p:spPr>
          <a:xfrm>
            <a:off x="106000" y="-7"/>
            <a:ext cx="7795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</a:pPr>
            <a:r>
              <a:rPr b="1" lang="en" sz="4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Methodology</a:t>
            </a:r>
            <a:endParaRPr b="1" sz="4100">
              <a:solidFill>
                <a:srgbClr val="7D1916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400" y="631200"/>
            <a:ext cx="7750457" cy="4370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/>
          <p:nvPr/>
        </p:nvSpPr>
        <p:spPr>
          <a:xfrm>
            <a:off x="1143000" y="5067300"/>
            <a:ext cx="6858000" cy="762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101" name="Google Shape;101;p17"/>
          <p:cNvSpPr/>
          <p:nvPr/>
        </p:nvSpPr>
        <p:spPr>
          <a:xfrm>
            <a:off x="0" y="5067300"/>
            <a:ext cx="1949038" cy="762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102" name="Google Shape;102;p17"/>
          <p:cNvSpPr/>
          <p:nvPr/>
        </p:nvSpPr>
        <p:spPr>
          <a:xfrm>
            <a:off x="7194962" y="5067300"/>
            <a:ext cx="1949038" cy="79122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103" name="Google Shape;103;p17">
            <a:hlinkClick action="ppaction://hlinksldjump" r:id="rId4"/>
          </p:cNvPr>
          <p:cNvSpPr txBox="1"/>
          <p:nvPr/>
        </p:nvSpPr>
        <p:spPr>
          <a:xfrm>
            <a:off x="269107" y="199713"/>
            <a:ext cx="7795200" cy="13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</a:pPr>
            <a:r>
              <a:rPr b="1" lang="en" sz="4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Methodology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t/>
            </a:r>
            <a:endParaRPr b="1" sz="4100">
              <a:solidFill>
                <a:srgbClr val="7D1916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327575" y="933925"/>
            <a:ext cx="4948500" cy="19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05" name="Google Shape;105;p17">
            <a:hlinkClick action="ppaction://hlinksldjump"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800" y="812275"/>
            <a:ext cx="7795201" cy="418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/>
          <p:nvPr/>
        </p:nvSpPr>
        <p:spPr>
          <a:xfrm>
            <a:off x="1143000" y="5067300"/>
            <a:ext cx="6858000" cy="762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111" name="Google Shape;111;p18"/>
          <p:cNvSpPr/>
          <p:nvPr/>
        </p:nvSpPr>
        <p:spPr>
          <a:xfrm>
            <a:off x="0" y="5067300"/>
            <a:ext cx="1949038" cy="762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112" name="Google Shape;112;p18"/>
          <p:cNvSpPr/>
          <p:nvPr/>
        </p:nvSpPr>
        <p:spPr>
          <a:xfrm>
            <a:off x="7194962" y="5067300"/>
            <a:ext cx="1949038" cy="79122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113" name="Google Shape;113;p18"/>
          <p:cNvSpPr txBox="1"/>
          <p:nvPr/>
        </p:nvSpPr>
        <p:spPr>
          <a:xfrm>
            <a:off x="269100" y="199720"/>
            <a:ext cx="7795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</a:pPr>
            <a:r>
              <a:rPr b="1" lang="en" sz="4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Methodology</a:t>
            </a:r>
            <a:endParaRPr b="1" sz="4100">
              <a:solidFill>
                <a:srgbClr val="7D1916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114" name="Google Shape;114;p18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050" y="2265750"/>
            <a:ext cx="8867876" cy="209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/>
        </p:nvSpPr>
        <p:spPr>
          <a:xfrm>
            <a:off x="192709" y="1009538"/>
            <a:ext cx="83673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UAV captured images are passed through a pre-trained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YOLO model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 detects the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bounding box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 for the mugger crocodile. The detected image is then processed through a 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pretrained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ResNet 18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 model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, where features are extracted from the last convolutional layer for identification and analysis.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6" name="Google Shape;116;p18"/>
          <p:cNvSpPr/>
          <p:nvPr/>
        </p:nvSpPr>
        <p:spPr>
          <a:xfrm>
            <a:off x="73373" y="4529211"/>
            <a:ext cx="1024359" cy="449243"/>
          </a:xfrm>
          <a:custGeom>
            <a:rect b="b" l="l" r="r" t="t"/>
            <a:pathLst>
              <a:path extrusionOk="0" h="898485" w="2048718">
                <a:moveTo>
                  <a:pt x="0" y="0"/>
                </a:moveTo>
                <a:lnTo>
                  <a:pt x="2048718" y="0"/>
                </a:lnTo>
                <a:lnTo>
                  <a:pt x="2048718" y="898485"/>
                </a:lnTo>
                <a:lnTo>
                  <a:pt x="0" y="898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64779" l="-72546" r="-72137" t="-164423"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/>
          <p:nvPr/>
        </p:nvSpPr>
        <p:spPr>
          <a:xfrm>
            <a:off x="1143000" y="5067300"/>
            <a:ext cx="6858000" cy="762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122" name="Google Shape;122;p19"/>
          <p:cNvSpPr/>
          <p:nvPr/>
        </p:nvSpPr>
        <p:spPr>
          <a:xfrm>
            <a:off x="0" y="5067300"/>
            <a:ext cx="1949038" cy="762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123" name="Google Shape;123;p19"/>
          <p:cNvSpPr/>
          <p:nvPr/>
        </p:nvSpPr>
        <p:spPr>
          <a:xfrm>
            <a:off x="7194962" y="5067300"/>
            <a:ext cx="1949038" cy="79122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124" name="Google Shape;124;p19"/>
          <p:cNvSpPr txBox="1"/>
          <p:nvPr/>
        </p:nvSpPr>
        <p:spPr>
          <a:xfrm>
            <a:off x="269100" y="199720"/>
            <a:ext cx="7795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</a:pPr>
            <a:r>
              <a:rPr b="1" lang="en" sz="4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Methodology</a:t>
            </a:r>
            <a:endParaRPr b="1" sz="4100">
              <a:solidFill>
                <a:srgbClr val="7D1916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192709" y="1009538"/>
            <a:ext cx="83673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A test image is passed through a trained model, which utilizes the extracted features from the last convolutional layer. These features are further processed by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FeatureNet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, which generates the feature representation. The trained model then uses these processed features to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predict the class of the image.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" name="Google Shape;126;p19"/>
          <p:cNvSpPr/>
          <p:nvPr/>
        </p:nvSpPr>
        <p:spPr>
          <a:xfrm>
            <a:off x="73373" y="4529211"/>
            <a:ext cx="1024359" cy="449243"/>
          </a:xfrm>
          <a:custGeom>
            <a:rect b="b" l="l" r="r" t="t"/>
            <a:pathLst>
              <a:path extrusionOk="0" h="898485" w="2048718">
                <a:moveTo>
                  <a:pt x="0" y="0"/>
                </a:moveTo>
                <a:lnTo>
                  <a:pt x="2048718" y="0"/>
                </a:lnTo>
                <a:lnTo>
                  <a:pt x="2048718" y="898485"/>
                </a:lnTo>
                <a:lnTo>
                  <a:pt x="0" y="898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4779" l="-72546" r="-72137" t="-164423"/>
            </a:stretch>
          </a:blipFill>
          <a:ln>
            <a:noFill/>
          </a:ln>
        </p:spPr>
      </p:sp>
      <p:pic>
        <p:nvPicPr>
          <p:cNvPr id="127" name="Google Shape;12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050" y="2420425"/>
            <a:ext cx="5547101" cy="177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8425" y="1903325"/>
            <a:ext cx="3213375" cy="300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/>
          <p:nvPr/>
        </p:nvSpPr>
        <p:spPr>
          <a:xfrm>
            <a:off x="1143000" y="5067300"/>
            <a:ext cx="6858000" cy="762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134" name="Google Shape;134;p20"/>
          <p:cNvSpPr/>
          <p:nvPr/>
        </p:nvSpPr>
        <p:spPr>
          <a:xfrm>
            <a:off x="0" y="5067300"/>
            <a:ext cx="1949038" cy="762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135" name="Google Shape;135;p20"/>
          <p:cNvSpPr/>
          <p:nvPr/>
        </p:nvSpPr>
        <p:spPr>
          <a:xfrm>
            <a:off x="7194962" y="5067300"/>
            <a:ext cx="1949038" cy="79122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136" name="Google Shape;136;p20"/>
          <p:cNvSpPr txBox="1"/>
          <p:nvPr/>
        </p:nvSpPr>
        <p:spPr>
          <a:xfrm>
            <a:off x="269107" y="199713"/>
            <a:ext cx="7795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</a:pPr>
            <a:r>
              <a:rPr b="1" lang="en" sz="4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Methodology</a:t>
            </a:r>
            <a:endParaRPr b="1" sz="4100">
              <a:solidFill>
                <a:srgbClr val="7D1916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137" name="Google Shape;137;p20"/>
          <p:cNvPicPr preferRelativeResize="0"/>
          <p:nvPr/>
        </p:nvPicPr>
        <p:blipFill rotWithShape="1">
          <a:blip r:embed="rId4">
            <a:alphaModFix/>
          </a:blip>
          <a:srcRect b="26486" l="0" r="0" t="0"/>
          <a:stretch/>
        </p:blipFill>
        <p:spPr>
          <a:xfrm>
            <a:off x="152400" y="2789138"/>
            <a:ext cx="8839201" cy="185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 txBox="1"/>
          <p:nvPr/>
        </p:nvSpPr>
        <p:spPr>
          <a:xfrm>
            <a:off x="213750" y="833850"/>
            <a:ext cx="87165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FeatureNet processes an input feature vector of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512 dimensions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 through a series of fully connected (linear) layers with progressively decreasing dimensions: 512 → 256 → 128 → 64 → 144. Each linear layer is followed by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batch normalization, ReLU activation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, and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dropout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 to enhance generalization and stability. A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skip connection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 is introduced after the first linear transformation (512 → 256) to preserve important features and improve gradient flow. The final linear layer (64 → 144) produces the processed feature representation, which can be used for classification.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9" name="Google Shape;139;p20"/>
          <p:cNvSpPr/>
          <p:nvPr/>
        </p:nvSpPr>
        <p:spPr>
          <a:xfrm>
            <a:off x="1676800" y="3614025"/>
            <a:ext cx="1992600" cy="489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E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/>
          <p:nvPr/>
        </p:nvSpPr>
        <p:spPr>
          <a:xfrm>
            <a:off x="1143000" y="5067300"/>
            <a:ext cx="6858000" cy="76200"/>
          </a:xfrm>
          <a:custGeom>
            <a:rect b="b" l="l" r="r" t="t"/>
            <a:pathLst>
              <a:path extrusionOk="0" h="152400" w="13716000">
                <a:moveTo>
                  <a:pt x="0" y="0"/>
                </a:moveTo>
                <a:lnTo>
                  <a:pt x="13716000" y="0"/>
                </a:lnTo>
                <a:lnTo>
                  <a:pt x="1371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79" l="0" r="0" t="-3979"/>
            </a:stretch>
          </a:blipFill>
          <a:ln>
            <a:noFill/>
          </a:ln>
        </p:spPr>
      </p:sp>
      <p:sp>
        <p:nvSpPr>
          <p:cNvPr id="145" name="Google Shape;145;p21"/>
          <p:cNvSpPr/>
          <p:nvPr/>
        </p:nvSpPr>
        <p:spPr>
          <a:xfrm>
            <a:off x="0" y="5067300"/>
            <a:ext cx="1949038" cy="76200"/>
          </a:xfrm>
          <a:custGeom>
            <a:rect b="b" l="l" r="r" t="t"/>
            <a:pathLst>
              <a:path extrusionOk="0" h="152400" w="3898075">
                <a:moveTo>
                  <a:pt x="0" y="0"/>
                </a:moveTo>
                <a:lnTo>
                  <a:pt x="3898075" y="0"/>
                </a:lnTo>
                <a:lnTo>
                  <a:pt x="38980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286025" t="0"/>
            </a:stretch>
          </a:blipFill>
          <a:ln>
            <a:noFill/>
          </a:ln>
        </p:spPr>
      </p:sp>
      <p:sp>
        <p:nvSpPr>
          <p:cNvPr id="146" name="Google Shape;146;p21"/>
          <p:cNvSpPr/>
          <p:nvPr/>
        </p:nvSpPr>
        <p:spPr>
          <a:xfrm>
            <a:off x="7194962" y="5067300"/>
            <a:ext cx="1949038" cy="79122"/>
          </a:xfrm>
          <a:custGeom>
            <a:rect b="b" l="l" r="r" t="t"/>
            <a:pathLst>
              <a:path extrusionOk="0" h="158244" w="3898076">
                <a:moveTo>
                  <a:pt x="0" y="0"/>
                </a:moveTo>
                <a:lnTo>
                  <a:pt x="3898076" y="0"/>
                </a:lnTo>
                <a:lnTo>
                  <a:pt x="3898076" y="158244"/>
                </a:lnTo>
                <a:lnTo>
                  <a:pt x="0" y="15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9" l="0" r="-300865" t="0"/>
            </a:stretch>
          </a:blipFill>
          <a:ln>
            <a:noFill/>
          </a:ln>
        </p:spPr>
      </p:sp>
      <p:sp>
        <p:nvSpPr>
          <p:cNvPr id="147" name="Google Shape;147;p21"/>
          <p:cNvSpPr txBox="1"/>
          <p:nvPr/>
        </p:nvSpPr>
        <p:spPr>
          <a:xfrm>
            <a:off x="269107" y="199713"/>
            <a:ext cx="7795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</a:pPr>
            <a:r>
              <a:rPr b="1" lang="en" sz="4100">
                <a:solidFill>
                  <a:srgbClr val="7D1916"/>
                </a:solidFill>
                <a:latin typeface="Arimo"/>
                <a:ea typeface="Arimo"/>
                <a:cs typeface="Arimo"/>
                <a:sym typeface="Arimo"/>
              </a:rPr>
              <a:t>Methodology</a:t>
            </a:r>
            <a:endParaRPr b="1" sz="4100">
              <a:solidFill>
                <a:srgbClr val="7D1916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213750" y="833850"/>
            <a:ext cx="87165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FeatureNet processes an input feature vector of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512 dimensions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 through a series of fully connected (linear) layers with progressively decreasing dimensions: 512 → 256 → 128 → 64 → 144. Each linear layer is followed by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batch normalization, ReLU activation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, and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dropout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 to enhance generalization and stability. A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skip connection</a:t>
            </a: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 is introduced after the first linear transformation (512 → 256) to preserve important features and improve gradient flow. The final linear layer (128 → 144) produces the processed feature representation, which can be used for classification.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2650050"/>
            <a:ext cx="6936583" cy="21124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0" name="Google Shape;150;p21"/>
          <p:cNvSpPr/>
          <p:nvPr/>
        </p:nvSpPr>
        <p:spPr>
          <a:xfrm>
            <a:off x="2748950" y="3659375"/>
            <a:ext cx="2037900" cy="38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